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AC15F84-2201-4E60-B1CC-EDCCE5D494A3}" v="169" dt="2025-02-02T12:55:48.80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reg German" userId="26b65531-9303-4710-b32b-89d50a32e519" providerId="ADAL" clId="{6AC15F84-2201-4E60-B1CC-EDCCE5D494A3}"/>
    <pc:docChg chg="custSel modSld">
      <pc:chgData name="Greg German" userId="26b65531-9303-4710-b32b-89d50a32e519" providerId="ADAL" clId="{6AC15F84-2201-4E60-B1CC-EDCCE5D494A3}" dt="2025-02-02T12:55:48.809" v="321" actId="20577"/>
      <pc:docMkLst>
        <pc:docMk/>
      </pc:docMkLst>
      <pc:sldChg chg="modSp mod">
        <pc:chgData name="Greg German" userId="26b65531-9303-4710-b32b-89d50a32e519" providerId="ADAL" clId="{6AC15F84-2201-4E60-B1CC-EDCCE5D494A3}" dt="2025-02-02T12:54:47.926" v="152" actId="20577"/>
        <pc:sldMkLst>
          <pc:docMk/>
          <pc:sldMk cId="3020098503" sldId="256"/>
        </pc:sldMkLst>
        <pc:spChg chg="mod">
          <ac:chgData name="Greg German" userId="26b65531-9303-4710-b32b-89d50a32e519" providerId="ADAL" clId="{6AC15F84-2201-4E60-B1CC-EDCCE5D494A3}" dt="2025-02-02T12:54:10.597" v="21" actId="20577"/>
          <ac:spMkLst>
            <pc:docMk/>
            <pc:sldMk cId="3020098503" sldId="256"/>
            <ac:spMk id="2" creationId="{E3F635F8-9941-FB15-2D81-8D802CDE5DDB}"/>
          </ac:spMkLst>
        </pc:spChg>
        <pc:spChg chg="mod">
          <ac:chgData name="Greg German" userId="26b65531-9303-4710-b32b-89d50a32e519" providerId="ADAL" clId="{6AC15F84-2201-4E60-B1CC-EDCCE5D494A3}" dt="2025-02-02T12:54:47.926" v="152" actId="20577"/>
          <ac:spMkLst>
            <pc:docMk/>
            <pc:sldMk cId="3020098503" sldId="256"/>
            <ac:spMk id="3" creationId="{D6BE88A4-5F7A-5D0C-1E95-D4AE8FCB4F76}"/>
          </ac:spMkLst>
        </pc:spChg>
      </pc:sldChg>
      <pc:sldChg chg="modSp modAnim">
        <pc:chgData name="Greg German" userId="26b65531-9303-4710-b32b-89d50a32e519" providerId="ADAL" clId="{6AC15F84-2201-4E60-B1CC-EDCCE5D494A3}" dt="2025-02-02T12:55:48.809" v="321" actId="20577"/>
        <pc:sldMkLst>
          <pc:docMk/>
          <pc:sldMk cId="1881392029" sldId="257"/>
        </pc:sldMkLst>
        <pc:spChg chg="mod">
          <ac:chgData name="Greg German" userId="26b65531-9303-4710-b32b-89d50a32e519" providerId="ADAL" clId="{6AC15F84-2201-4E60-B1CC-EDCCE5D494A3}" dt="2025-02-02T12:55:48.809" v="321" actId="20577"/>
          <ac:spMkLst>
            <pc:docMk/>
            <pc:sldMk cId="1881392029" sldId="257"/>
            <ac:spMk id="5" creationId="{87E557E0-9D37-5388-53C2-FE7D920D6F3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F41A906-49D3-4041-A6F0-E466CFC3EABD}" type="datetimeFigureOut">
              <a:rPr lang="en-US" smtClean="0"/>
              <a:t>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406097-6102-44E6-AA3C-7A5C6189039D}"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82412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41A906-49D3-4041-A6F0-E466CFC3EABD}" type="datetimeFigureOut">
              <a:rPr lang="en-US" smtClean="0"/>
              <a:t>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406097-6102-44E6-AA3C-7A5C6189039D}" type="slidenum">
              <a:rPr lang="en-US" smtClean="0"/>
              <a:t>‹#›</a:t>
            </a:fld>
            <a:endParaRPr lang="en-US"/>
          </a:p>
        </p:txBody>
      </p:sp>
    </p:spTree>
    <p:extLst>
      <p:ext uri="{BB962C8B-B14F-4D97-AF65-F5344CB8AC3E}">
        <p14:creationId xmlns:p14="http://schemas.microsoft.com/office/powerpoint/2010/main" val="50128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41A906-49D3-4041-A6F0-E466CFC3EABD}" type="datetimeFigureOut">
              <a:rPr lang="en-US" smtClean="0"/>
              <a:t>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406097-6102-44E6-AA3C-7A5C6189039D}" type="slidenum">
              <a:rPr lang="en-US" smtClean="0"/>
              <a:t>‹#›</a:t>
            </a:fld>
            <a:endParaRPr lang="en-US"/>
          </a:p>
        </p:txBody>
      </p:sp>
    </p:spTree>
    <p:extLst>
      <p:ext uri="{BB962C8B-B14F-4D97-AF65-F5344CB8AC3E}">
        <p14:creationId xmlns:p14="http://schemas.microsoft.com/office/powerpoint/2010/main" val="262248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41A906-49D3-4041-A6F0-E466CFC3EABD}" type="datetimeFigureOut">
              <a:rPr lang="en-US" smtClean="0"/>
              <a:t>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406097-6102-44E6-AA3C-7A5C6189039D}" type="slidenum">
              <a:rPr lang="en-US" smtClean="0"/>
              <a:t>‹#›</a:t>
            </a:fld>
            <a:endParaRPr lang="en-US"/>
          </a:p>
        </p:txBody>
      </p:sp>
    </p:spTree>
    <p:extLst>
      <p:ext uri="{BB962C8B-B14F-4D97-AF65-F5344CB8AC3E}">
        <p14:creationId xmlns:p14="http://schemas.microsoft.com/office/powerpoint/2010/main" val="3174278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F41A906-49D3-4041-A6F0-E466CFC3EABD}" type="datetimeFigureOut">
              <a:rPr lang="en-US" smtClean="0"/>
              <a:t>2/2/2025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406097-6102-44E6-AA3C-7A5C6189039D}"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9444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F41A906-49D3-4041-A6F0-E466CFC3EABD}" type="datetimeFigureOut">
              <a:rPr lang="en-US" smtClean="0"/>
              <a:t>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406097-6102-44E6-AA3C-7A5C6189039D}" type="slidenum">
              <a:rPr lang="en-US" smtClean="0"/>
              <a:t>‹#›</a:t>
            </a:fld>
            <a:endParaRPr lang="en-US"/>
          </a:p>
        </p:txBody>
      </p:sp>
    </p:spTree>
    <p:extLst>
      <p:ext uri="{BB962C8B-B14F-4D97-AF65-F5344CB8AC3E}">
        <p14:creationId xmlns:p14="http://schemas.microsoft.com/office/powerpoint/2010/main" val="2648933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F41A906-49D3-4041-A6F0-E466CFC3EABD}" type="datetimeFigureOut">
              <a:rPr lang="en-US" smtClean="0"/>
              <a:t>2/2/2025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406097-6102-44E6-AA3C-7A5C6189039D}" type="slidenum">
              <a:rPr lang="en-US" smtClean="0"/>
              <a:t>‹#›</a:t>
            </a:fld>
            <a:endParaRPr lang="en-US"/>
          </a:p>
        </p:txBody>
      </p:sp>
    </p:spTree>
    <p:extLst>
      <p:ext uri="{BB962C8B-B14F-4D97-AF65-F5344CB8AC3E}">
        <p14:creationId xmlns:p14="http://schemas.microsoft.com/office/powerpoint/2010/main" val="4173330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F41A906-49D3-4041-A6F0-E466CFC3EABD}" type="datetimeFigureOut">
              <a:rPr lang="en-US" smtClean="0"/>
              <a:t>2/2/2025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406097-6102-44E6-AA3C-7A5C6189039D}" type="slidenum">
              <a:rPr lang="en-US" smtClean="0"/>
              <a:t>‹#›</a:t>
            </a:fld>
            <a:endParaRPr lang="en-US"/>
          </a:p>
        </p:txBody>
      </p:sp>
    </p:spTree>
    <p:extLst>
      <p:ext uri="{BB962C8B-B14F-4D97-AF65-F5344CB8AC3E}">
        <p14:creationId xmlns:p14="http://schemas.microsoft.com/office/powerpoint/2010/main" val="145926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F41A906-49D3-4041-A6F0-E466CFC3EABD}" type="datetimeFigureOut">
              <a:rPr lang="en-US" smtClean="0"/>
              <a:t>2/2/2025</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D3406097-6102-44E6-AA3C-7A5C6189039D}" type="slidenum">
              <a:rPr lang="en-US" smtClean="0"/>
              <a:t>‹#›</a:t>
            </a:fld>
            <a:endParaRPr lang="en-US"/>
          </a:p>
        </p:txBody>
      </p:sp>
    </p:spTree>
    <p:extLst>
      <p:ext uri="{BB962C8B-B14F-4D97-AF65-F5344CB8AC3E}">
        <p14:creationId xmlns:p14="http://schemas.microsoft.com/office/powerpoint/2010/main" val="3520679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F41A906-49D3-4041-A6F0-E466CFC3EABD}" type="datetimeFigureOut">
              <a:rPr lang="en-US" smtClean="0"/>
              <a:t>2/2/2025</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3406097-6102-44E6-AA3C-7A5C6189039D}" type="slidenum">
              <a:rPr lang="en-US" smtClean="0"/>
              <a:t>‹#›</a:t>
            </a:fld>
            <a:endParaRPr lang="en-US"/>
          </a:p>
        </p:txBody>
      </p:sp>
    </p:spTree>
    <p:extLst>
      <p:ext uri="{BB962C8B-B14F-4D97-AF65-F5344CB8AC3E}">
        <p14:creationId xmlns:p14="http://schemas.microsoft.com/office/powerpoint/2010/main" val="1825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F41A906-49D3-4041-A6F0-E466CFC3EABD}" type="datetimeFigureOut">
              <a:rPr lang="en-US" smtClean="0"/>
              <a:t>2/2/2025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406097-6102-44E6-AA3C-7A5C6189039D}" type="slidenum">
              <a:rPr lang="en-US" smtClean="0"/>
              <a:t>‹#›</a:t>
            </a:fld>
            <a:endParaRPr lang="en-US"/>
          </a:p>
        </p:txBody>
      </p:sp>
    </p:spTree>
    <p:extLst>
      <p:ext uri="{BB962C8B-B14F-4D97-AF65-F5344CB8AC3E}">
        <p14:creationId xmlns:p14="http://schemas.microsoft.com/office/powerpoint/2010/main" val="3283182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F41A906-49D3-4041-A6F0-E466CFC3EABD}" type="datetimeFigureOut">
              <a:rPr lang="en-US" smtClean="0"/>
              <a:t>2/2/2025</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3406097-6102-44E6-AA3C-7A5C6189039D}"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3312109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F635F8-9941-FB15-2D81-8D802CDE5DDB}"/>
              </a:ext>
            </a:extLst>
          </p:cNvPr>
          <p:cNvSpPr>
            <a:spLocks noGrp="1"/>
          </p:cNvSpPr>
          <p:nvPr>
            <p:ph type="ctrTitle"/>
          </p:nvPr>
        </p:nvSpPr>
        <p:spPr/>
        <p:txBody>
          <a:bodyPr/>
          <a:lstStyle/>
          <a:p>
            <a:r>
              <a:rPr lang="en-US" dirty="0"/>
              <a:t>Referee Expectations</a:t>
            </a:r>
          </a:p>
        </p:txBody>
      </p:sp>
      <p:sp>
        <p:nvSpPr>
          <p:cNvPr id="3" name="Subtitle 2">
            <a:extLst>
              <a:ext uri="{FF2B5EF4-FFF2-40B4-BE49-F238E27FC236}">
                <a16:creationId xmlns:a16="http://schemas.microsoft.com/office/drawing/2014/main" id="{D6BE88A4-5F7A-5D0C-1E95-D4AE8FCB4F76}"/>
              </a:ext>
            </a:extLst>
          </p:cNvPr>
          <p:cNvSpPr>
            <a:spLocks noGrp="1"/>
          </p:cNvSpPr>
          <p:nvPr>
            <p:ph type="subTitle" idx="1"/>
          </p:nvPr>
        </p:nvSpPr>
        <p:spPr/>
        <p:txBody>
          <a:bodyPr/>
          <a:lstStyle/>
          <a:p>
            <a:r>
              <a:rPr lang="en-US" dirty="0"/>
              <a:t>Setting the tone for the crew</a:t>
            </a:r>
          </a:p>
        </p:txBody>
      </p:sp>
      <p:pic>
        <p:nvPicPr>
          <p:cNvPr id="5" name="Picture 4" descr="A black background with red text&#10;&#10;Description automatically generated">
            <a:extLst>
              <a:ext uri="{FF2B5EF4-FFF2-40B4-BE49-F238E27FC236}">
                <a16:creationId xmlns:a16="http://schemas.microsoft.com/office/drawing/2014/main" id="{57930928-4E71-3E35-5AEC-C4A0F072560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18829" y="97726"/>
            <a:ext cx="3048000" cy="1457325"/>
          </a:xfrm>
          <a:prstGeom prst="rect">
            <a:avLst/>
          </a:prstGeom>
        </p:spPr>
      </p:pic>
    </p:spTree>
    <p:extLst>
      <p:ext uri="{BB962C8B-B14F-4D97-AF65-F5344CB8AC3E}">
        <p14:creationId xmlns:p14="http://schemas.microsoft.com/office/powerpoint/2010/main" val="30200985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A black background with red text">
            <a:extLst>
              <a:ext uri="{FF2B5EF4-FFF2-40B4-BE49-F238E27FC236}">
                <a16:creationId xmlns:a16="http://schemas.microsoft.com/office/drawing/2014/main" id="{62F3C553-AD15-C087-1A8C-B431EB7CA34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3485" y="163019"/>
            <a:ext cx="3048000" cy="1457325"/>
          </a:xfrm>
          <a:prstGeom prst="rect">
            <a:avLst/>
          </a:prstGeom>
        </p:spPr>
      </p:pic>
      <p:sp>
        <p:nvSpPr>
          <p:cNvPr id="4" name="TextBox 3">
            <a:extLst>
              <a:ext uri="{FF2B5EF4-FFF2-40B4-BE49-F238E27FC236}">
                <a16:creationId xmlns:a16="http://schemas.microsoft.com/office/drawing/2014/main" id="{F74C20D7-4EF4-7909-BEAD-F3726C0AAF62}"/>
              </a:ext>
            </a:extLst>
          </p:cNvPr>
          <p:cNvSpPr txBox="1"/>
          <p:nvPr/>
        </p:nvSpPr>
        <p:spPr>
          <a:xfrm>
            <a:off x="708851" y="506538"/>
            <a:ext cx="7488936" cy="738664"/>
          </a:xfrm>
          <a:prstGeom prst="rect">
            <a:avLst/>
          </a:prstGeom>
          <a:noFill/>
        </p:spPr>
        <p:txBody>
          <a:bodyPr wrap="square" rtlCol="0">
            <a:spAutoFit/>
          </a:bodyPr>
          <a:lstStyle/>
          <a:p>
            <a:r>
              <a:rPr lang="en-US" sz="4200" dirty="0"/>
              <a:t>Agenda Topics</a:t>
            </a:r>
          </a:p>
        </p:txBody>
      </p:sp>
      <p:sp>
        <p:nvSpPr>
          <p:cNvPr id="5" name="TextBox 4">
            <a:extLst>
              <a:ext uri="{FF2B5EF4-FFF2-40B4-BE49-F238E27FC236}">
                <a16:creationId xmlns:a16="http://schemas.microsoft.com/office/drawing/2014/main" id="{87E557E0-9D37-5388-53C2-FE7D920D6F33}"/>
              </a:ext>
            </a:extLst>
          </p:cNvPr>
          <p:cNvSpPr txBox="1"/>
          <p:nvPr/>
        </p:nvSpPr>
        <p:spPr>
          <a:xfrm>
            <a:off x="548640" y="1995486"/>
            <a:ext cx="10607040" cy="2677656"/>
          </a:xfrm>
          <a:prstGeom prst="rect">
            <a:avLst/>
          </a:prstGeom>
          <a:noFill/>
        </p:spPr>
        <p:txBody>
          <a:bodyPr wrap="square" rtlCol="0">
            <a:spAutoFit/>
          </a:bodyPr>
          <a:lstStyle/>
          <a:p>
            <a:pPr marL="342900" indent="-342900">
              <a:buFont typeface="Arial" panose="020B0604020202020204" pitchFamily="34" charset="0"/>
              <a:buChar char="•"/>
            </a:pPr>
            <a:r>
              <a:rPr lang="en-US" sz="2400" dirty="0"/>
              <a:t>Getting your assignment</a:t>
            </a:r>
          </a:p>
          <a:p>
            <a:pPr marL="342900" indent="-342900">
              <a:buFont typeface="Arial" panose="020B0604020202020204" pitchFamily="34" charset="0"/>
              <a:buChar char="•"/>
            </a:pPr>
            <a:r>
              <a:rPr lang="en-US" sz="2400" dirty="0"/>
              <a:t>Pre-game communications</a:t>
            </a:r>
          </a:p>
          <a:p>
            <a:pPr marL="342900" indent="-342900">
              <a:buFont typeface="Arial" panose="020B0604020202020204" pitchFamily="34" charset="0"/>
              <a:buChar char="•"/>
            </a:pPr>
            <a:r>
              <a:rPr lang="en-US" sz="2400" dirty="0"/>
              <a:t>Pre-game meeting</a:t>
            </a:r>
          </a:p>
          <a:p>
            <a:pPr marL="342900" indent="-342900">
              <a:buFont typeface="Arial" panose="020B0604020202020204" pitchFamily="34" charset="0"/>
              <a:buChar char="•"/>
            </a:pPr>
            <a:r>
              <a:rPr lang="en-US" sz="2400" dirty="0"/>
              <a:t>Conversations with Coaches</a:t>
            </a:r>
          </a:p>
          <a:p>
            <a:pPr marL="342900" indent="-342900">
              <a:buFont typeface="Arial" panose="020B0604020202020204" pitchFamily="34" charset="0"/>
              <a:buChar char="•"/>
            </a:pPr>
            <a:r>
              <a:rPr lang="en-US" sz="2400" dirty="0"/>
              <a:t>Conversations with Captains</a:t>
            </a:r>
          </a:p>
          <a:p>
            <a:pPr marL="342900" indent="-342900">
              <a:buFont typeface="Arial" panose="020B0604020202020204" pitchFamily="34" charset="0"/>
              <a:buChar char="•"/>
            </a:pPr>
            <a:r>
              <a:rPr lang="en-US" sz="2400" dirty="0"/>
              <a:t>Other </a:t>
            </a:r>
            <a:r>
              <a:rPr lang="en-US" sz="2400"/>
              <a:t>administrative responsibilities</a:t>
            </a:r>
            <a:endParaRPr lang="en-US" sz="2400" dirty="0"/>
          </a:p>
          <a:p>
            <a:endParaRPr lang="en-US" sz="2400" dirty="0"/>
          </a:p>
        </p:txBody>
      </p:sp>
    </p:spTree>
    <p:extLst>
      <p:ext uri="{BB962C8B-B14F-4D97-AF65-F5344CB8AC3E}">
        <p14:creationId xmlns:p14="http://schemas.microsoft.com/office/powerpoint/2010/main" val="1881392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 calcmode="lin" valueType="num">
                                      <p:cBhvr additive="base">
                                        <p:cTn id="25"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 calcmode="lin" valueType="num">
                                      <p:cBhvr additive="base">
                                        <p:cTn id="3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 calcmode="lin" valueType="num">
                                      <p:cBhvr additive="base">
                                        <p:cTn id="37"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5">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94B952-793C-F404-F20F-DD305A8A585F}"/>
            </a:ext>
          </a:extLst>
        </p:cNvPr>
        <p:cNvGrpSpPr/>
        <p:nvPr/>
      </p:nvGrpSpPr>
      <p:grpSpPr>
        <a:xfrm>
          <a:off x="0" y="0"/>
          <a:ext cx="0" cy="0"/>
          <a:chOff x="0" y="0"/>
          <a:chExt cx="0" cy="0"/>
        </a:xfrm>
      </p:grpSpPr>
      <p:pic>
        <p:nvPicPr>
          <p:cNvPr id="3" name="Picture 2" descr="A black background with red text">
            <a:extLst>
              <a:ext uri="{FF2B5EF4-FFF2-40B4-BE49-F238E27FC236}">
                <a16:creationId xmlns:a16="http://schemas.microsoft.com/office/drawing/2014/main" id="{3D0D4FD6-8D36-8DE8-B0DD-54A0E0C5DE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3485" y="163019"/>
            <a:ext cx="3048000" cy="1457325"/>
          </a:xfrm>
          <a:prstGeom prst="rect">
            <a:avLst/>
          </a:prstGeom>
        </p:spPr>
      </p:pic>
      <p:sp>
        <p:nvSpPr>
          <p:cNvPr id="4" name="TextBox 3">
            <a:extLst>
              <a:ext uri="{FF2B5EF4-FFF2-40B4-BE49-F238E27FC236}">
                <a16:creationId xmlns:a16="http://schemas.microsoft.com/office/drawing/2014/main" id="{0D4BD819-E31E-C17E-9017-4481A51557F3}"/>
              </a:ext>
            </a:extLst>
          </p:cNvPr>
          <p:cNvSpPr txBox="1"/>
          <p:nvPr/>
        </p:nvSpPr>
        <p:spPr>
          <a:xfrm>
            <a:off x="708851" y="506538"/>
            <a:ext cx="7488936" cy="738664"/>
          </a:xfrm>
          <a:prstGeom prst="rect">
            <a:avLst/>
          </a:prstGeom>
          <a:noFill/>
        </p:spPr>
        <p:txBody>
          <a:bodyPr wrap="square" rtlCol="0">
            <a:spAutoFit/>
          </a:bodyPr>
          <a:lstStyle/>
          <a:p>
            <a:r>
              <a:rPr lang="en-US" sz="4200" dirty="0"/>
              <a:t>Field Inspection</a:t>
            </a:r>
          </a:p>
        </p:txBody>
      </p:sp>
      <p:sp>
        <p:nvSpPr>
          <p:cNvPr id="5" name="TextBox 4">
            <a:extLst>
              <a:ext uri="{FF2B5EF4-FFF2-40B4-BE49-F238E27FC236}">
                <a16:creationId xmlns:a16="http://schemas.microsoft.com/office/drawing/2014/main" id="{CEBD1067-84CA-01E9-1BD2-57F4F197470E}"/>
              </a:ext>
            </a:extLst>
          </p:cNvPr>
          <p:cNvSpPr txBox="1"/>
          <p:nvPr/>
        </p:nvSpPr>
        <p:spPr>
          <a:xfrm>
            <a:off x="548640" y="1995486"/>
            <a:ext cx="10607040" cy="2308324"/>
          </a:xfrm>
          <a:prstGeom prst="rect">
            <a:avLst/>
          </a:prstGeom>
          <a:noFill/>
        </p:spPr>
        <p:txBody>
          <a:bodyPr wrap="square" rtlCol="0">
            <a:spAutoFit/>
          </a:bodyPr>
          <a:lstStyle/>
          <a:p>
            <a:pPr marL="342900" indent="-342900">
              <a:buFont typeface="Arial" panose="020B0604020202020204" pitchFamily="34" charset="0"/>
              <a:buChar char="•"/>
            </a:pPr>
            <a:r>
              <a:rPr lang="en-US" sz="2400" dirty="0"/>
              <a:t>Can begin as you are walking down to the field</a:t>
            </a:r>
          </a:p>
          <a:p>
            <a:pPr marL="342900" indent="-342900">
              <a:buFont typeface="Arial" panose="020B0604020202020204" pitchFamily="34" charset="0"/>
              <a:buChar char="•"/>
            </a:pPr>
            <a:r>
              <a:rPr lang="en-US" sz="2400" dirty="0"/>
              <a:t>Goal posts covered, soccer nets back, pole vault pit covered?</a:t>
            </a:r>
          </a:p>
          <a:p>
            <a:pPr marL="342900" indent="-342900">
              <a:buFont typeface="Arial" panose="020B0604020202020204" pitchFamily="34" charset="0"/>
              <a:buChar char="•"/>
            </a:pPr>
            <a:r>
              <a:rPr lang="en-US" sz="2400" dirty="0"/>
              <a:t>Have we had bad weather lately?</a:t>
            </a:r>
          </a:p>
          <a:p>
            <a:pPr marL="342900" indent="-342900">
              <a:buFont typeface="Arial" panose="020B0604020202020204" pitchFamily="34" charset="0"/>
              <a:buChar char="•"/>
            </a:pPr>
            <a:r>
              <a:rPr lang="en-US" sz="2400" dirty="0"/>
              <a:t>Inform BOTH coaches of any issues</a:t>
            </a:r>
          </a:p>
          <a:p>
            <a:pPr marL="342900" indent="-342900">
              <a:buFont typeface="Arial" panose="020B0604020202020204" pitchFamily="34" charset="0"/>
              <a:buChar char="•"/>
            </a:pPr>
            <a:r>
              <a:rPr lang="en-US" sz="2400" dirty="0"/>
              <a:t>What lines result in illegal procedure foul to begin the game?</a:t>
            </a:r>
          </a:p>
          <a:p>
            <a:pPr marL="342900" indent="-342900">
              <a:buFont typeface="Arial" panose="020B0604020202020204" pitchFamily="34" charset="0"/>
              <a:buChar char="•"/>
            </a:pPr>
            <a:r>
              <a:rPr lang="en-US" sz="2400" dirty="0"/>
              <a:t>All other lines or field issues, put it in your game report</a:t>
            </a:r>
          </a:p>
        </p:txBody>
      </p:sp>
    </p:spTree>
    <p:extLst>
      <p:ext uri="{BB962C8B-B14F-4D97-AF65-F5344CB8AC3E}">
        <p14:creationId xmlns:p14="http://schemas.microsoft.com/office/powerpoint/2010/main" val="2474479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DE3265-C1F6-3F55-808C-E15A0386F7DF}"/>
            </a:ext>
          </a:extLst>
        </p:cNvPr>
        <p:cNvGrpSpPr/>
        <p:nvPr/>
      </p:nvGrpSpPr>
      <p:grpSpPr>
        <a:xfrm>
          <a:off x="0" y="0"/>
          <a:ext cx="0" cy="0"/>
          <a:chOff x="0" y="0"/>
          <a:chExt cx="0" cy="0"/>
        </a:xfrm>
      </p:grpSpPr>
      <p:pic>
        <p:nvPicPr>
          <p:cNvPr id="3" name="Picture 2" descr="A black background with red text">
            <a:extLst>
              <a:ext uri="{FF2B5EF4-FFF2-40B4-BE49-F238E27FC236}">
                <a16:creationId xmlns:a16="http://schemas.microsoft.com/office/drawing/2014/main" id="{FEE9FAE6-8D04-7F42-83EE-FC6A6B41A1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3485" y="163019"/>
            <a:ext cx="3048000" cy="1457325"/>
          </a:xfrm>
          <a:prstGeom prst="rect">
            <a:avLst/>
          </a:prstGeom>
        </p:spPr>
      </p:pic>
      <p:sp>
        <p:nvSpPr>
          <p:cNvPr id="4" name="TextBox 3">
            <a:extLst>
              <a:ext uri="{FF2B5EF4-FFF2-40B4-BE49-F238E27FC236}">
                <a16:creationId xmlns:a16="http://schemas.microsoft.com/office/drawing/2014/main" id="{8B6D07A2-9FC4-F900-3DC4-A2F2A54DD9DA}"/>
              </a:ext>
            </a:extLst>
          </p:cNvPr>
          <p:cNvSpPr txBox="1"/>
          <p:nvPr/>
        </p:nvSpPr>
        <p:spPr>
          <a:xfrm>
            <a:off x="708851" y="506538"/>
            <a:ext cx="7488936" cy="738664"/>
          </a:xfrm>
          <a:prstGeom prst="rect">
            <a:avLst/>
          </a:prstGeom>
          <a:noFill/>
        </p:spPr>
        <p:txBody>
          <a:bodyPr wrap="square" rtlCol="0">
            <a:spAutoFit/>
          </a:bodyPr>
          <a:lstStyle/>
          <a:p>
            <a:r>
              <a:rPr lang="en-US" sz="4200" dirty="0"/>
              <a:t>Meeting With Coaches</a:t>
            </a:r>
          </a:p>
        </p:txBody>
      </p:sp>
      <p:sp>
        <p:nvSpPr>
          <p:cNvPr id="5" name="TextBox 4">
            <a:extLst>
              <a:ext uri="{FF2B5EF4-FFF2-40B4-BE49-F238E27FC236}">
                <a16:creationId xmlns:a16="http://schemas.microsoft.com/office/drawing/2014/main" id="{BBBFE3F9-B37B-8A45-99E4-20411AA29656}"/>
              </a:ext>
            </a:extLst>
          </p:cNvPr>
          <p:cNvSpPr txBox="1"/>
          <p:nvPr/>
        </p:nvSpPr>
        <p:spPr>
          <a:xfrm>
            <a:off x="519764" y="1995486"/>
            <a:ext cx="10607040" cy="1938992"/>
          </a:xfrm>
          <a:prstGeom prst="rect">
            <a:avLst/>
          </a:prstGeom>
          <a:noFill/>
        </p:spPr>
        <p:txBody>
          <a:bodyPr wrap="square" rtlCol="0">
            <a:spAutoFit/>
          </a:bodyPr>
          <a:lstStyle/>
          <a:p>
            <a:pPr marL="342900" indent="-342900">
              <a:buFont typeface="Arial" panose="020B0604020202020204" pitchFamily="34" charset="0"/>
              <a:buChar char="•"/>
            </a:pPr>
            <a:r>
              <a:rPr lang="en-US" sz="2400" dirty="0"/>
              <a:t>Professional but Brief</a:t>
            </a:r>
          </a:p>
          <a:p>
            <a:pPr marL="342900" indent="-342900">
              <a:buFont typeface="Arial" panose="020B0604020202020204" pitchFamily="34" charset="0"/>
              <a:buChar char="•"/>
            </a:pPr>
            <a:r>
              <a:rPr lang="en-US" sz="2400" dirty="0"/>
              <a:t>What are the mandatory items to cover?</a:t>
            </a:r>
          </a:p>
          <a:p>
            <a:pPr marL="342900" indent="-342900">
              <a:buFont typeface="Arial" panose="020B0604020202020204" pitchFamily="34" charset="0"/>
              <a:buChar char="•"/>
            </a:pPr>
            <a:r>
              <a:rPr lang="en-US" sz="2400" dirty="0"/>
              <a:t>Not a time to read the rulebook…</a:t>
            </a:r>
          </a:p>
          <a:p>
            <a:pPr marL="342900" indent="-342900">
              <a:buFont typeface="Arial" panose="020B0604020202020204" pitchFamily="34" charset="0"/>
              <a:buChar char="•"/>
            </a:pPr>
            <a:r>
              <a:rPr lang="en-US" sz="2400" dirty="0"/>
              <a:t>Can you meet with both coaches at once?</a:t>
            </a:r>
          </a:p>
          <a:p>
            <a:endParaRPr lang="en-US" sz="2400" dirty="0"/>
          </a:p>
        </p:txBody>
      </p:sp>
      <p:pic>
        <p:nvPicPr>
          <p:cNvPr id="6" name="Picture 5">
            <a:extLst>
              <a:ext uri="{FF2B5EF4-FFF2-40B4-BE49-F238E27FC236}">
                <a16:creationId xmlns:a16="http://schemas.microsoft.com/office/drawing/2014/main" id="{5D4E3D61-BE62-525A-4D89-A264FD1CE9E5}"/>
              </a:ext>
            </a:extLst>
          </p:cNvPr>
          <p:cNvPicPr>
            <a:picLocks noChangeAspect="1"/>
          </p:cNvPicPr>
          <p:nvPr/>
        </p:nvPicPr>
        <p:blipFill>
          <a:blip r:embed="rId3"/>
          <a:stretch>
            <a:fillRect/>
          </a:stretch>
        </p:blipFill>
        <p:spPr>
          <a:xfrm>
            <a:off x="7318641" y="1810106"/>
            <a:ext cx="3219899" cy="4248743"/>
          </a:xfrm>
          <a:prstGeom prst="rect">
            <a:avLst/>
          </a:prstGeom>
        </p:spPr>
      </p:pic>
    </p:spTree>
    <p:extLst>
      <p:ext uri="{BB962C8B-B14F-4D97-AF65-F5344CB8AC3E}">
        <p14:creationId xmlns:p14="http://schemas.microsoft.com/office/powerpoint/2010/main" val="1528757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04E4DE-5571-2A08-83AE-60480E4FCA53}"/>
            </a:ext>
          </a:extLst>
        </p:cNvPr>
        <p:cNvGrpSpPr/>
        <p:nvPr/>
      </p:nvGrpSpPr>
      <p:grpSpPr>
        <a:xfrm>
          <a:off x="0" y="0"/>
          <a:ext cx="0" cy="0"/>
          <a:chOff x="0" y="0"/>
          <a:chExt cx="0" cy="0"/>
        </a:xfrm>
      </p:grpSpPr>
      <p:pic>
        <p:nvPicPr>
          <p:cNvPr id="3" name="Picture 2" descr="A black background with red text">
            <a:extLst>
              <a:ext uri="{FF2B5EF4-FFF2-40B4-BE49-F238E27FC236}">
                <a16:creationId xmlns:a16="http://schemas.microsoft.com/office/drawing/2014/main" id="{E9276362-AFF7-CCAA-5602-5F51FEEB5C8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3485" y="163019"/>
            <a:ext cx="3048000" cy="1457325"/>
          </a:xfrm>
          <a:prstGeom prst="rect">
            <a:avLst/>
          </a:prstGeom>
        </p:spPr>
      </p:pic>
      <p:sp>
        <p:nvSpPr>
          <p:cNvPr id="4" name="TextBox 3">
            <a:extLst>
              <a:ext uri="{FF2B5EF4-FFF2-40B4-BE49-F238E27FC236}">
                <a16:creationId xmlns:a16="http://schemas.microsoft.com/office/drawing/2014/main" id="{32A9A61B-6443-64D8-2777-C23D16975585}"/>
              </a:ext>
            </a:extLst>
          </p:cNvPr>
          <p:cNvSpPr txBox="1"/>
          <p:nvPr/>
        </p:nvSpPr>
        <p:spPr>
          <a:xfrm>
            <a:off x="708851" y="506538"/>
            <a:ext cx="7488936" cy="738664"/>
          </a:xfrm>
          <a:prstGeom prst="rect">
            <a:avLst/>
          </a:prstGeom>
          <a:noFill/>
        </p:spPr>
        <p:txBody>
          <a:bodyPr wrap="square" rtlCol="0">
            <a:spAutoFit/>
          </a:bodyPr>
          <a:lstStyle/>
          <a:p>
            <a:r>
              <a:rPr lang="en-US" sz="4200" dirty="0"/>
              <a:t>Meeting With Captains</a:t>
            </a:r>
          </a:p>
        </p:txBody>
      </p:sp>
      <p:sp>
        <p:nvSpPr>
          <p:cNvPr id="5" name="TextBox 4">
            <a:extLst>
              <a:ext uri="{FF2B5EF4-FFF2-40B4-BE49-F238E27FC236}">
                <a16:creationId xmlns:a16="http://schemas.microsoft.com/office/drawing/2014/main" id="{78EE4470-3C41-7E50-0D71-4619B2E9DBCC}"/>
              </a:ext>
            </a:extLst>
          </p:cNvPr>
          <p:cNvSpPr txBox="1"/>
          <p:nvPr/>
        </p:nvSpPr>
        <p:spPr>
          <a:xfrm>
            <a:off x="469982" y="1620344"/>
            <a:ext cx="10607040" cy="2308324"/>
          </a:xfrm>
          <a:prstGeom prst="rect">
            <a:avLst/>
          </a:prstGeom>
          <a:noFill/>
        </p:spPr>
        <p:txBody>
          <a:bodyPr wrap="square" rtlCol="0">
            <a:spAutoFit/>
          </a:bodyPr>
          <a:lstStyle/>
          <a:p>
            <a:pPr marL="342900" indent="-342900">
              <a:buFont typeface="Arial" panose="020B0604020202020204" pitchFamily="34" charset="0"/>
              <a:buChar char="•"/>
            </a:pPr>
            <a:r>
              <a:rPr lang="en-US" sz="2400" dirty="0"/>
              <a:t>Confirm expectations of sportsmanship</a:t>
            </a:r>
          </a:p>
          <a:p>
            <a:pPr marL="342900" indent="-342900">
              <a:buFont typeface="Arial" panose="020B0604020202020204" pitchFamily="34" charset="0"/>
              <a:buChar char="•"/>
            </a:pPr>
            <a:r>
              <a:rPr lang="en-US" sz="2400" dirty="0"/>
              <a:t>Acknowledge they are the leaders</a:t>
            </a:r>
          </a:p>
          <a:p>
            <a:pPr marL="342900" indent="-342900">
              <a:buFont typeface="Arial" panose="020B0604020202020204" pitchFamily="34" charset="0"/>
              <a:buChar char="•"/>
            </a:pPr>
            <a:r>
              <a:rPr lang="en-US" sz="2400" dirty="0"/>
              <a:t>Again… brief but professional.  They are not there for us.</a:t>
            </a:r>
          </a:p>
          <a:p>
            <a:pPr marL="342900" indent="-342900">
              <a:buFont typeface="Arial" panose="020B0604020202020204" pitchFamily="34" charset="0"/>
              <a:buChar char="•"/>
            </a:pPr>
            <a:r>
              <a:rPr lang="en-US" sz="2400" dirty="0"/>
              <a:t>We are not the show, we are the facilitators of the show!</a:t>
            </a:r>
          </a:p>
          <a:p>
            <a:pPr marL="342900" indent="-342900">
              <a:buFont typeface="Arial" panose="020B0604020202020204" pitchFamily="34" charset="0"/>
              <a:buChar char="•"/>
            </a:pPr>
            <a:r>
              <a:rPr lang="en-US" sz="2400" dirty="0"/>
              <a:t>Flip the coin (what are the choices?)</a:t>
            </a:r>
          </a:p>
          <a:p>
            <a:pPr marL="342900" indent="-342900">
              <a:buFont typeface="Arial" panose="020B0604020202020204" pitchFamily="34" charset="0"/>
              <a:buChar char="•"/>
            </a:pPr>
            <a:r>
              <a:rPr lang="en-US" sz="2400" dirty="0"/>
              <a:t>Confirm the selections with the table, ensure they record the selections</a:t>
            </a:r>
          </a:p>
        </p:txBody>
      </p:sp>
      <p:sp>
        <p:nvSpPr>
          <p:cNvPr id="2" name="TextBox 1">
            <a:extLst>
              <a:ext uri="{FF2B5EF4-FFF2-40B4-BE49-F238E27FC236}">
                <a16:creationId xmlns:a16="http://schemas.microsoft.com/office/drawing/2014/main" id="{DE88BF4F-8C5E-59AB-FDDD-2109232A096C}"/>
              </a:ext>
            </a:extLst>
          </p:cNvPr>
          <p:cNvSpPr txBox="1"/>
          <p:nvPr/>
        </p:nvSpPr>
        <p:spPr>
          <a:xfrm>
            <a:off x="469982" y="4159045"/>
            <a:ext cx="10791576" cy="1477328"/>
          </a:xfrm>
          <a:prstGeom prst="rect">
            <a:avLst/>
          </a:prstGeom>
          <a:noFill/>
        </p:spPr>
        <p:txBody>
          <a:bodyPr wrap="square" rtlCol="0">
            <a:spAutoFit/>
          </a:bodyPr>
          <a:lstStyle/>
          <a:p>
            <a:pPr algn="ctr"/>
            <a:r>
              <a:rPr lang="en-US" i="1" dirty="0"/>
              <a:t>“Congratulations on your selection as captains.  You’ve been shown to exhibit good leadership both on the field and in the classroom, we expect that to continue here today.  Blue talks to blue, white talks to white, no exceptions.  Gentlemen, you have a veteran crew here today, and we are not here to throw flags.  As long as you operate with the confines of the rulebook and good sportsmanship, you will not know we are here, and this officiating crew will have the best seat in the house for nothing but good competitive lacrosse!  Any questions?”</a:t>
            </a:r>
          </a:p>
        </p:txBody>
      </p:sp>
    </p:spTree>
    <p:extLst>
      <p:ext uri="{BB962C8B-B14F-4D97-AF65-F5344CB8AC3E}">
        <p14:creationId xmlns:p14="http://schemas.microsoft.com/office/powerpoint/2010/main" val="531126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4" presetClass="entr" presetSubtype="10"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randombar(horizontal)">
                                      <p:cBhvr>
                                        <p:cTn id="3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9C2592-A8F3-827D-4BCD-29EFB59D9EFD}"/>
            </a:ext>
          </a:extLst>
        </p:cNvPr>
        <p:cNvGrpSpPr/>
        <p:nvPr/>
      </p:nvGrpSpPr>
      <p:grpSpPr>
        <a:xfrm>
          <a:off x="0" y="0"/>
          <a:ext cx="0" cy="0"/>
          <a:chOff x="0" y="0"/>
          <a:chExt cx="0" cy="0"/>
        </a:xfrm>
      </p:grpSpPr>
      <p:pic>
        <p:nvPicPr>
          <p:cNvPr id="3" name="Picture 2" descr="A black background with red text">
            <a:extLst>
              <a:ext uri="{FF2B5EF4-FFF2-40B4-BE49-F238E27FC236}">
                <a16:creationId xmlns:a16="http://schemas.microsoft.com/office/drawing/2014/main" id="{5ED27C92-AE0E-D04D-B533-53952B3BDD4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3485" y="163019"/>
            <a:ext cx="3048000" cy="1457325"/>
          </a:xfrm>
          <a:prstGeom prst="rect">
            <a:avLst/>
          </a:prstGeom>
        </p:spPr>
      </p:pic>
      <p:sp>
        <p:nvSpPr>
          <p:cNvPr id="4" name="TextBox 3">
            <a:extLst>
              <a:ext uri="{FF2B5EF4-FFF2-40B4-BE49-F238E27FC236}">
                <a16:creationId xmlns:a16="http://schemas.microsoft.com/office/drawing/2014/main" id="{904EF79E-6CF7-9A7A-8DBC-9A19B68C7A23}"/>
              </a:ext>
            </a:extLst>
          </p:cNvPr>
          <p:cNvSpPr txBox="1"/>
          <p:nvPr/>
        </p:nvSpPr>
        <p:spPr>
          <a:xfrm>
            <a:off x="708851" y="506538"/>
            <a:ext cx="7488936" cy="738664"/>
          </a:xfrm>
          <a:prstGeom prst="rect">
            <a:avLst/>
          </a:prstGeom>
          <a:noFill/>
        </p:spPr>
        <p:txBody>
          <a:bodyPr wrap="square" rtlCol="0">
            <a:spAutoFit/>
          </a:bodyPr>
          <a:lstStyle/>
          <a:p>
            <a:r>
              <a:rPr lang="en-US" sz="4200" dirty="0"/>
              <a:t>Meeting With Faceoff Guys</a:t>
            </a:r>
          </a:p>
        </p:txBody>
      </p:sp>
      <p:sp>
        <p:nvSpPr>
          <p:cNvPr id="5" name="TextBox 4">
            <a:extLst>
              <a:ext uri="{FF2B5EF4-FFF2-40B4-BE49-F238E27FC236}">
                <a16:creationId xmlns:a16="http://schemas.microsoft.com/office/drawing/2014/main" id="{AC19EC45-40CD-8B2A-210C-9D8B08669735}"/>
              </a:ext>
            </a:extLst>
          </p:cNvPr>
          <p:cNvSpPr txBox="1"/>
          <p:nvPr/>
        </p:nvSpPr>
        <p:spPr>
          <a:xfrm>
            <a:off x="548640" y="1995486"/>
            <a:ext cx="10607040" cy="3046988"/>
          </a:xfrm>
          <a:prstGeom prst="rect">
            <a:avLst/>
          </a:prstGeom>
          <a:noFill/>
        </p:spPr>
        <p:txBody>
          <a:bodyPr wrap="square" rtlCol="0">
            <a:spAutoFit/>
          </a:bodyPr>
          <a:lstStyle/>
          <a:p>
            <a:pPr marL="342900" indent="-342900">
              <a:buFont typeface="Arial" panose="020B0604020202020204" pitchFamily="34" charset="0"/>
              <a:buChar char="•"/>
            </a:pPr>
            <a:r>
              <a:rPr lang="en-US" sz="2400" dirty="0"/>
              <a:t>Rules changes (if any)</a:t>
            </a:r>
          </a:p>
          <a:p>
            <a:pPr marL="342900" indent="-342900">
              <a:buFont typeface="Arial" panose="020B0604020202020204" pitchFamily="34" charset="0"/>
              <a:buChar char="•"/>
            </a:pPr>
            <a:r>
              <a:rPr lang="en-US" sz="2400" dirty="0"/>
              <a:t>Walk through the faceoff A to Z</a:t>
            </a:r>
          </a:p>
          <a:p>
            <a:pPr marL="342900" indent="-342900">
              <a:buFont typeface="Arial" panose="020B0604020202020204" pitchFamily="34" charset="0"/>
              <a:buChar char="•"/>
            </a:pPr>
            <a:r>
              <a:rPr lang="en-US" sz="2400" dirty="0"/>
              <a:t>Confirm expectations at each step of the faceoff</a:t>
            </a:r>
          </a:p>
          <a:p>
            <a:pPr marL="342900" indent="-342900">
              <a:buFont typeface="Arial" panose="020B0604020202020204" pitchFamily="34" charset="0"/>
              <a:buChar char="•"/>
            </a:pPr>
            <a:r>
              <a:rPr lang="en-US" sz="2400" dirty="0"/>
              <a:t>“Each official will vary their cadence”</a:t>
            </a:r>
          </a:p>
          <a:p>
            <a:pPr marL="342900" indent="-342900">
              <a:buFont typeface="Arial" panose="020B0604020202020204" pitchFamily="34" charset="0"/>
              <a:buChar char="•"/>
            </a:pPr>
            <a:r>
              <a:rPr lang="en-US" sz="2400" dirty="0"/>
              <a:t>“If you have any issues, let me know … we can solve it here at center X easier than we can solve it at the table area with your coach”</a:t>
            </a:r>
          </a:p>
          <a:p>
            <a:pPr marL="342900" indent="-342900">
              <a:buFont typeface="Arial" panose="020B0604020202020204" pitchFamily="34" charset="0"/>
              <a:buChar char="•"/>
            </a:pPr>
            <a:r>
              <a:rPr lang="en-US" sz="2400" dirty="0"/>
              <a:t>The goal is two-fold; conduct a fair faceoff, and get the game going as quickly as possible</a:t>
            </a:r>
          </a:p>
        </p:txBody>
      </p:sp>
    </p:spTree>
    <p:extLst>
      <p:ext uri="{BB962C8B-B14F-4D97-AF65-F5344CB8AC3E}">
        <p14:creationId xmlns:p14="http://schemas.microsoft.com/office/powerpoint/2010/main" val="12800781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589649-42F9-9402-D7A4-57C52CB40884}"/>
            </a:ext>
          </a:extLst>
        </p:cNvPr>
        <p:cNvGrpSpPr/>
        <p:nvPr/>
      </p:nvGrpSpPr>
      <p:grpSpPr>
        <a:xfrm>
          <a:off x="0" y="0"/>
          <a:ext cx="0" cy="0"/>
          <a:chOff x="0" y="0"/>
          <a:chExt cx="0" cy="0"/>
        </a:xfrm>
      </p:grpSpPr>
      <p:pic>
        <p:nvPicPr>
          <p:cNvPr id="3" name="Picture 2" descr="A black background with red text">
            <a:extLst>
              <a:ext uri="{FF2B5EF4-FFF2-40B4-BE49-F238E27FC236}">
                <a16:creationId xmlns:a16="http://schemas.microsoft.com/office/drawing/2014/main" id="{F2F6655C-0E6B-4ED4-28C1-C1046854211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3485" y="163019"/>
            <a:ext cx="3048000" cy="1457325"/>
          </a:xfrm>
          <a:prstGeom prst="rect">
            <a:avLst/>
          </a:prstGeom>
        </p:spPr>
      </p:pic>
      <p:sp>
        <p:nvSpPr>
          <p:cNvPr id="4" name="TextBox 3">
            <a:extLst>
              <a:ext uri="{FF2B5EF4-FFF2-40B4-BE49-F238E27FC236}">
                <a16:creationId xmlns:a16="http://schemas.microsoft.com/office/drawing/2014/main" id="{278376C3-DA98-68E1-EF83-A22D3F1EF8C7}"/>
              </a:ext>
            </a:extLst>
          </p:cNvPr>
          <p:cNvSpPr txBox="1"/>
          <p:nvPr/>
        </p:nvSpPr>
        <p:spPr>
          <a:xfrm>
            <a:off x="708851" y="506538"/>
            <a:ext cx="7488936" cy="738664"/>
          </a:xfrm>
          <a:prstGeom prst="rect">
            <a:avLst/>
          </a:prstGeom>
          <a:noFill/>
        </p:spPr>
        <p:txBody>
          <a:bodyPr wrap="square" rtlCol="0">
            <a:spAutoFit/>
          </a:bodyPr>
          <a:lstStyle/>
          <a:p>
            <a:r>
              <a:rPr lang="en-US" sz="4200" dirty="0"/>
              <a:t>Meeting With Table Personnel</a:t>
            </a:r>
          </a:p>
        </p:txBody>
      </p:sp>
      <p:sp>
        <p:nvSpPr>
          <p:cNvPr id="5" name="TextBox 4">
            <a:extLst>
              <a:ext uri="{FF2B5EF4-FFF2-40B4-BE49-F238E27FC236}">
                <a16:creationId xmlns:a16="http://schemas.microsoft.com/office/drawing/2014/main" id="{00C25896-F10A-0D17-3C18-7533EE3634BA}"/>
              </a:ext>
            </a:extLst>
          </p:cNvPr>
          <p:cNvSpPr txBox="1"/>
          <p:nvPr/>
        </p:nvSpPr>
        <p:spPr>
          <a:xfrm>
            <a:off x="548640" y="1995486"/>
            <a:ext cx="10607040" cy="3785652"/>
          </a:xfrm>
          <a:prstGeom prst="rect">
            <a:avLst/>
          </a:prstGeom>
          <a:noFill/>
        </p:spPr>
        <p:txBody>
          <a:bodyPr wrap="square" rtlCol="0">
            <a:spAutoFit/>
          </a:bodyPr>
          <a:lstStyle/>
          <a:p>
            <a:pPr marL="342900" indent="-342900">
              <a:buFont typeface="Arial" panose="020B0604020202020204" pitchFamily="34" charset="0"/>
              <a:buChar char="•"/>
            </a:pPr>
            <a:r>
              <a:rPr lang="en-US" sz="2400" dirty="0"/>
              <a:t>One of the most important pregame tasks … also one of the most overlooked</a:t>
            </a:r>
          </a:p>
          <a:p>
            <a:pPr marL="342900" indent="-342900">
              <a:buFont typeface="Arial" panose="020B0604020202020204" pitchFamily="34" charset="0"/>
              <a:buChar char="•"/>
            </a:pPr>
            <a:r>
              <a:rPr lang="en-US" sz="2400" dirty="0"/>
              <a:t>Ensure the table is properly equipped</a:t>
            </a:r>
          </a:p>
          <a:p>
            <a:pPr marL="342900" indent="-342900">
              <a:buFont typeface="Arial" panose="020B0604020202020204" pitchFamily="34" charset="0"/>
              <a:buChar char="•"/>
            </a:pPr>
            <a:r>
              <a:rPr lang="en-US" sz="2400" dirty="0"/>
              <a:t>No Horn?  No Book?  No faceoff for the home team!</a:t>
            </a:r>
          </a:p>
          <a:p>
            <a:pPr marL="342900" indent="-342900">
              <a:buFont typeface="Arial" panose="020B0604020202020204" pitchFamily="34" charset="0"/>
              <a:buChar char="•"/>
            </a:pPr>
            <a:r>
              <a:rPr lang="en-US" sz="2400" dirty="0"/>
              <a:t>Be reasonable … </a:t>
            </a:r>
          </a:p>
          <a:p>
            <a:pPr marL="342900" indent="-342900">
              <a:buFont typeface="Arial" panose="020B0604020202020204" pitchFamily="34" charset="0"/>
              <a:buChar char="•"/>
            </a:pPr>
            <a:r>
              <a:rPr lang="en-US" sz="2400" dirty="0"/>
              <a:t>Give clear instructions and expectations</a:t>
            </a:r>
          </a:p>
          <a:p>
            <a:pPr marL="342900" indent="-342900">
              <a:buFont typeface="Arial" panose="020B0604020202020204" pitchFamily="34" charset="0"/>
              <a:buChar char="•"/>
            </a:pPr>
            <a:r>
              <a:rPr lang="en-US" sz="2400" dirty="0"/>
              <a:t>Know your audience</a:t>
            </a:r>
          </a:p>
          <a:p>
            <a:pPr marL="342900" indent="-342900">
              <a:buFont typeface="Arial" panose="020B0604020202020204" pitchFamily="34" charset="0"/>
              <a:buChar char="•"/>
            </a:pPr>
            <a:r>
              <a:rPr lang="en-US" sz="2400" dirty="0"/>
              <a:t>Most important; advise the table they are part of YOUR crew</a:t>
            </a:r>
          </a:p>
          <a:p>
            <a:pPr marL="342900" indent="-342900">
              <a:buFont typeface="Arial" panose="020B0604020202020204" pitchFamily="34" charset="0"/>
              <a:buChar char="•"/>
            </a:pPr>
            <a:r>
              <a:rPr lang="en-US" sz="2400" dirty="0"/>
              <a:t>If coaches give the table grief, they are giving the officials grief; handle accordingly</a:t>
            </a:r>
          </a:p>
          <a:p>
            <a:endParaRPr lang="en-US" sz="2400" dirty="0"/>
          </a:p>
        </p:txBody>
      </p:sp>
    </p:spTree>
    <p:extLst>
      <p:ext uri="{BB962C8B-B14F-4D97-AF65-F5344CB8AC3E}">
        <p14:creationId xmlns:p14="http://schemas.microsoft.com/office/powerpoint/2010/main" val="29263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2A2240-EE51-EF1C-FCD8-5C4CE087ECEA}"/>
            </a:ext>
          </a:extLst>
        </p:cNvPr>
        <p:cNvGrpSpPr/>
        <p:nvPr/>
      </p:nvGrpSpPr>
      <p:grpSpPr>
        <a:xfrm>
          <a:off x="0" y="0"/>
          <a:ext cx="0" cy="0"/>
          <a:chOff x="0" y="0"/>
          <a:chExt cx="0" cy="0"/>
        </a:xfrm>
      </p:grpSpPr>
      <p:pic>
        <p:nvPicPr>
          <p:cNvPr id="3" name="Picture 2" descr="A black background with red text">
            <a:extLst>
              <a:ext uri="{FF2B5EF4-FFF2-40B4-BE49-F238E27FC236}">
                <a16:creationId xmlns:a16="http://schemas.microsoft.com/office/drawing/2014/main" id="{7435A695-7C01-DD04-9C82-3874BC44F6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33485" y="163019"/>
            <a:ext cx="3048000" cy="1457325"/>
          </a:xfrm>
          <a:prstGeom prst="rect">
            <a:avLst/>
          </a:prstGeom>
        </p:spPr>
      </p:pic>
      <p:sp>
        <p:nvSpPr>
          <p:cNvPr id="4" name="TextBox 3">
            <a:extLst>
              <a:ext uri="{FF2B5EF4-FFF2-40B4-BE49-F238E27FC236}">
                <a16:creationId xmlns:a16="http://schemas.microsoft.com/office/drawing/2014/main" id="{2CD856DA-5B3D-B352-B08E-B71E288AF060}"/>
              </a:ext>
            </a:extLst>
          </p:cNvPr>
          <p:cNvSpPr txBox="1"/>
          <p:nvPr/>
        </p:nvSpPr>
        <p:spPr>
          <a:xfrm>
            <a:off x="708851" y="506538"/>
            <a:ext cx="7488936" cy="738664"/>
          </a:xfrm>
          <a:prstGeom prst="rect">
            <a:avLst/>
          </a:prstGeom>
          <a:noFill/>
        </p:spPr>
        <p:txBody>
          <a:bodyPr wrap="square" rtlCol="0">
            <a:spAutoFit/>
          </a:bodyPr>
          <a:lstStyle/>
          <a:p>
            <a:r>
              <a:rPr lang="en-US" sz="4200" dirty="0"/>
              <a:t>The Lineup</a:t>
            </a:r>
          </a:p>
        </p:txBody>
      </p:sp>
      <p:sp>
        <p:nvSpPr>
          <p:cNvPr id="5" name="TextBox 4">
            <a:extLst>
              <a:ext uri="{FF2B5EF4-FFF2-40B4-BE49-F238E27FC236}">
                <a16:creationId xmlns:a16="http://schemas.microsoft.com/office/drawing/2014/main" id="{22A3337F-9500-895C-C7FF-9FDD6F50A33E}"/>
              </a:ext>
            </a:extLst>
          </p:cNvPr>
          <p:cNvSpPr txBox="1"/>
          <p:nvPr/>
        </p:nvSpPr>
        <p:spPr>
          <a:xfrm>
            <a:off x="548640" y="1995486"/>
            <a:ext cx="10607040" cy="2677656"/>
          </a:xfrm>
          <a:prstGeom prst="rect">
            <a:avLst/>
          </a:prstGeom>
          <a:noFill/>
        </p:spPr>
        <p:txBody>
          <a:bodyPr wrap="square" rtlCol="0">
            <a:spAutoFit/>
          </a:bodyPr>
          <a:lstStyle/>
          <a:p>
            <a:pPr marL="342900" indent="-342900">
              <a:buFont typeface="Arial" panose="020B0604020202020204" pitchFamily="34" charset="0"/>
              <a:buChar char="•"/>
            </a:pPr>
            <a:r>
              <a:rPr lang="en-US" sz="2400" dirty="0"/>
              <a:t>Goalies left shoulder is facing the cage of the goal they will defend</a:t>
            </a:r>
          </a:p>
          <a:p>
            <a:pPr marL="342900" indent="-342900">
              <a:buFont typeface="Arial" panose="020B0604020202020204" pitchFamily="34" charset="0"/>
              <a:buChar char="•"/>
            </a:pPr>
            <a:r>
              <a:rPr lang="en-US" sz="2400" dirty="0"/>
              <a:t>Ensure in-home is present, verbalize this to the referee</a:t>
            </a:r>
          </a:p>
          <a:p>
            <a:pPr marL="342900" indent="-342900">
              <a:buFont typeface="Arial" panose="020B0604020202020204" pitchFamily="34" charset="0"/>
              <a:buChar char="•"/>
            </a:pPr>
            <a:r>
              <a:rPr lang="en-US" sz="2400" dirty="0"/>
              <a:t>Referee reiterates expectations of sportsmanship</a:t>
            </a:r>
          </a:p>
          <a:p>
            <a:pPr marL="342900" indent="-342900">
              <a:buFont typeface="Arial" panose="020B0604020202020204" pitchFamily="34" charset="0"/>
              <a:buChar char="•"/>
            </a:pPr>
            <a:r>
              <a:rPr lang="en-US" sz="2400" dirty="0"/>
              <a:t>Keepers Cross!</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And away we go…</a:t>
            </a:r>
          </a:p>
          <a:p>
            <a:endParaRPr lang="en-US" sz="2400" dirty="0"/>
          </a:p>
        </p:txBody>
      </p:sp>
    </p:spTree>
    <p:extLst>
      <p:ext uri="{BB962C8B-B14F-4D97-AF65-F5344CB8AC3E}">
        <p14:creationId xmlns:p14="http://schemas.microsoft.com/office/powerpoint/2010/main" val="14732604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docProps/app.xml><?xml version="1.0" encoding="utf-8"?>
<Properties xmlns="http://schemas.openxmlformats.org/officeDocument/2006/extended-properties" xmlns:vt="http://schemas.openxmlformats.org/officeDocument/2006/docPropsVTypes">
  <Template>Retrospect</Template>
  <TotalTime>541</TotalTime>
  <Words>488</Words>
  <Application>Microsoft Office PowerPoint</Application>
  <PresentationFormat>Widescreen</PresentationFormat>
  <Paragraphs>52</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Retrospect</vt:lpstr>
      <vt:lpstr>Referee Expectations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Greg German</dc:creator>
  <cp:lastModifiedBy>Greg German</cp:lastModifiedBy>
  <cp:revision>1</cp:revision>
  <dcterms:created xsi:type="dcterms:W3CDTF">2025-01-26T16:00:29Z</dcterms:created>
  <dcterms:modified xsi:type="dcterms:W3CDTF">2025-02-02T12:55:55Z</dcterms:modified>
</cp:coreProperties>
</file>